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</p:sldMasterIdLst>
  <p:sldIdLst>
    <p:sldId id="256" r:id="rId2"/>
    <p:sldId id="263" r:id="rId3"/>
    <p:sldId id="257" r:id="rId4"/>
    <p:sldId id="258" r:id="rId5"/>
    <p:sldId id="259" r:id="rId6"/>
    <p:sldId id="262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8C"/>
    <a:srgbClr val="FF7B72"/>
    <a:srgbClr val="FDCEC4"/>
    <a:srgbClr val="FFB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6"/>
    <p:restoredTop sz="95878"/>
  </p:normalViewPr>
  <p:slideViewPr>
    <p:cSldViewPr snapToGrid="0" snapToObjects="1">
      <p:cViewPr varScale="1">
        <p:scale>
          <a:sx n="110" d="100"/>
          <a:sy n="110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0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8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8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9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6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0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1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2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8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7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252C92-BB4F-5C4F-8A6F-B17A6693F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339" y="181546"/>
            <a:ext cx="7766936" cy="937755"/>
          </a:xfrm>
        </p:spPr>
        <p:txBody>
          <a:bodyPr/>
          <a:lstStyle/>
          <a:p>
            <a:pPr algn="l"/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Drone detection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1119B8-7894-3A41-B82E-CBC6BC1B0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523" y="1239443"/>
            <a:ext cx="8499904" cy="3159562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kind of drones?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cost and ease of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 in agriculture engineering, package delivery, 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diffusion </a:t>
            </a: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</a:t>
            </a: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of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incidents</a:t>
            </a: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due to unauthorized drones: 	</a:t>
            </a:r>
          </a:p>
          <a:p>
            <a:pPr algn="l"/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Airport (Gatwick 2018), ISIS attacks with DJI Phantom, 	Attempt to president Maduro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cielo&#10;&#10;Descrizione generata automaticamente">
            <a:extLst>
              <a:ext uri="{FF2B5EF4-FFF2-40B4-BE49-F238E27FC236}">
                <a16:creationId xmlns:a16="http://schemas.microsoft.com/office/drawing/2014/main" id="{EDD43BB3-BBE0-C948-BB36-02EF0A96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48" y="181546"/>
            <a:ext cx="2781472" cy="1799991"/>
          </a:xfrm>
          <a:prstGeom prst="rect">
            <a:avLst/>
          </a:prstGeom>
        </p:spPr>
      </p:pic>
      <p:pic>
        <p:nvPicPr>
          <p:cNvPr id="7" name="Immagine 6" descr="Immagine che contiene cielo, esterni, oggetto da esterni, giorno&#10;&#10;Descrizione generata automaticamente">
            <a:extLst>
              <a:ext uri="{FF2B5EF4-FFF2-40B4-BE49-F238E27FC236}">
                <a16:creationId xmlns:a16="http://schemas.microsoft.com/office/drawing/2014/main" id="{05546839-C619-C345-999F-1CDD137C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" y="4495172"/>
            <a:ext cx="4162682" cy="224676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A5DCEBE-DDCF-424A-9D2E-7F55D836C04A}"/>
              </a:ext>
            </a:extLst>
          </p:cNvPr>
          <p:cNvSpPr txBox="1"/>
          <p:nvPr/>
        </p:nvSpPr>
        <p:spPr>
          <a:xfrm>
            <a:off x="5497853" y="4519147"/>
            <a:ext cx="6066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it-IT" sz="32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it-IT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32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it-IT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goal:</a:t>
            </a:r>
            <a:endParaRPr lang="it-IT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 of the subject to detect</a:t>
            </a:r>
          </a:p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characteristic</a:t>
            </a:r>
            <a:endParaRPr lang="it-IT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Immagine 25" descr="Immagine che contiene cielo, esterni, trasporto, veivolo&#10;&#10;Descrizione generata automaticamente">
            <a:extLst>
              <a:ext uri="{FF2B5EF4-FFF2-40B4-BE49-F238E27FC236}">
                <a16:creationId xmlns:a16="http://schemas.microsoft.com/office/drawing/2014/main" id="{78215FA0-43C8-AA42-B814-05E16FF7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628" y="1709000"/>
            <a:ext cx="2446637" cy="24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A0CD5A6-9FB3-4040-A464-22DF80498807}"/>
              </a:ext>
            </a:extLst>
          </p:cNvPr>
          <p:cNvSpPr txBox="1">
            <a:spLocks/>
          </p:cNvSpPr>
          <p:nvPr/>
        </p:nvSpPr>
        <p:spPr>
          <a:xfrm>
            <a:off x="323091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FF4F80C-75C5-9040-9AE9-9BB96E85C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03" y="1780335"/>
            <a:ext cx="8596668" cy="4554110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Aveillant solution -&gt; Gamekeeper 16u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Holographic 3D radar</a:t>
            </a:r>
          </a:p>
          <a:p>
            <a:pPr marL="0" indent="0">
              <a:buNone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L-Band (1000-2000 MHz)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Detection range 7.5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Classification range 5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Peak power 2 kW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max altitude 900 m</a:t>
            </a:r>
          </a:p>
        </p:txBody>
      </p:sp>
      <p:pic>
        <p:nvPicPr>
          <p:cNvPr id="7" name="Immagine 6" descr="Immagine che contiene testo, cielo, esterni, veivolo&#10;&#10;Descrizione generata automaticamente">
            <a:extLst>
              <a:ext uri="{FF2B5EF4-FFF2-40B4-BE49-F238E27FC236}">
                <a16:creationId xmlns:a16="http://schemas.microsoft.com/office/drawing/2014/main" id="{A4B8052C-2C83-7040-B549-BFBFC93C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16" y="2006221"/>
            <a:ext cx="3819984" cy="37872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4AC441-3720-9E42-B1AA-04188D058874}"/>
              </a:ext>
            </a:extLst>
          </p:cNvPr>
          <p:cNvSpPr txBox="1"/>
          <p:nvPr/>
        </p:nvSpPr>
        <p:spPr>
          <a:xfrm>
            <a:off x="7707492" y="5780782"/>
            <a:ext cx="310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cost</a:t>
            </a:r>
          </a:p>
        </p:txBody>
      </p:sp>
    </p:spTree>
    <p:extLst>
      <p:ext uri="{BB962C8B-B14F-4D97-AF65-F5344CB8AC3E}">
        <p14:creationId xmlns:p14="http://schemas.microsoft.com/office/powerpoint/2010/main" val="166253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050CBFF-F2AE-AF41-9B8B-41B67D716C8E}"/>
              </a:ext>
            </a:extLst>
          </p:cNvPr>
          <p:cNvSpPr txBox="1">
            <a:spLocks/>
          </p:cNvSpPr>
          <p:nvPr/>
        </p:nvSpPr>
        <p:spPr>
          <a:xfrm>
            <a:off x="323091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29C302-436D-F740-9884-47FC89127E93}"/>
              </a:ext>
            </a:extLst>
          </p:cNvPr>
          <p:cNvSpPr txBox="1">
            <a:spLocks/>
          </p:cNvSpPr>
          <p:nvPr/>
        </p:nvSpPr>
        <p:spPr>
          <a:xfrm>
            <a:off x="597941" y="1905440"/>
            <a:ext cx="8755452" cy="4608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Kelvin Hughes solution-&gt; Spexer 360</a:t>
            </a:r>
          </a:p>
          <a:p>
            <a:pPr marL="0" indent="0">
              <a:buFont typeface="Wingdings 3" charset="2"/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 state </a:t>
            </a:r>
            <a:r>
              <a:rPr lang="it-IT" sz="28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radar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X band 9.22 - 9.38 GHz 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Peak power 80 W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 	Micro UAV (0.03^2 RCS) 2.4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Range accuracy RMS 5 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Azimuth accuracy RMS 0.8°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Pfa 10^-4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Range resolution 28 m</a:t>
            </a:r>
          </a:p>
        </p:txBody>
      </p:sp>
      <p:pic>
        <p:nvPicPr>
          <p:cNvPr id="9" name="Immagine 8" descr="Immagine che contiene microscopio&#10;&#10;Descrizione generata automaticamente">
            <a:extLst>
              <a:ext uri="{FF2B5EF4-FFF2-40B4-BE49-F238E27FC236}">
                <a16:creationId xmlns:a16="http://schemas.microsoft.com/office/drawing/2014/main" id="{1B26BE96-C486-4F42-BE14-E990D0D5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721" y="0"/>
            <a:ext cx="2765279" cy="38875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081FD8-4DEF-FB49-9C23-37477A004E01}"/>
              </a:ext>
            </a:extLst>
          </p:cNvPr>
          <p:cNvSpPr txBox="1"/>
          <p:nvPr/>
        </p:nvSpPr>
        <p:spPr>
          <a:xfrm>
            <a:off x="8492701" y="5436943"/>
            <a:ext cx="310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power</a:t>
            </a:r>
          </a:p>
        </p:txBody>
      </p:sp>
    </p:spTree>
    <p:extLst>
      <p:ext uri="{BB962C8B-B14F-4D97-AF65-F5344CB8AC3E}">
        <p14:creationId xmlns:p14="http://schemas.microsoft.com/office/powerpoint/2010/main" val="273891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8867E85-2ADC-E44E-AD44-330E494D8A82}"/>
              </a:ext>
            </a:extLst>
          </p:cNvPr>
          <p:cNvSpPr txBox="1">
            <a:spLocks/>
          </p:cNvSpPr>
          <p:nvPr/>
        </p:nvSpPr>
        <p:spPr>
          <a:xfrm>
            <a:off x="201752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72CA349-C164-0B4D-8F6E-056A249ECC90}"/>
              </a:ext>
            </a:extLst>
          </p:cNvPr>
          <p:cNvSpPr txBox="1">
            <a:spLocks/>
          </p:cNvSpPr>
          <p:nvPr/>
        </p:nvSpPr>
        <p:spPr>
          <a:xfrm>
            <a:off x="597941" y="1905440"/>
            <a:ext cx="8755452" cy="4608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Droneshield-&gt; RadarZero</a:t>
            </a:r>
          </a:p>
          <a:p>
            <a:pPr marL="0" indent="0">
              <a:buFont typeface="Wingdings 3" charset="2"/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Metamaterial-based radar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K band (</a:t>
            </a:r>
            <a:r>
              <a:rPr lang="it-IT" sz="3000" dirty="0">
                <a:latin typeface="Calibri" panose="020F0502020204030204" pitchFamily="34" charset="0"/>
                <a:cs typeface="Calibri" panose="020F0502020204030204" pitchFamily="34" charset="0"/>
              </a:rPr>
              <a:t>24.45 - 24.65 GHz) </a:t>
            </a:r>
          </a:p>
          <a:p>
            <a:pPr marL="0" indent="0">
              <a:buNone/>
            </a:pPr>
            <a:r>
              <a:rPr lang="it-IT" sz="3000" dirty="0">
                <a:latin typeface="Calibri" panose="020F0502020204030204" pitchFamily="34" charset="0"/>
                <a:cs typeface="Calibri" panose="020F0502020204030204" pitchFamily="34" charset="0"/>
              </a:rPr>
              <a:t>	Detection small drone range 750 m</a:t>
            </a: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Power 3.4 W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Main Beam Width </a:t>
            </a:r>
            <a:r>
              <a:rPr lang="it-IT" sz="2800" dirty="0"/>
              <a:t>80° x 90° </a:t>
            </a: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Azimuth accuracy 1°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2680FA-22CE-664B-8268-704AC86F9EF9}"/>
              </a:ext>
            </a:extLst>
          </p:cNvPr>
          <p:cNvSpPr txBox="1"/>
          <p:nvPr/>
        </p:nvSpPr>
        <p:spPr>
          <a:xfrm>
            <a:off x="6096000" y="5414093"/>
            <a:ext cx="310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km range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053CB8C-6DB1-3E4D-B629-9FBEBDEB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715" y="0"/>
            <a:ext cx="3081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40DFD64-EE91-9942-9157-17F048493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8822"/>
            <a:ext cx="8596668" cy="4959178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SAAB solution -&gt; Giraffe 1X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Stacked beam 3D radar </a:t>
            </a:r>
          </a:p>
          <a:p>
            <a:pPr marL="0" indent="0">
              <a:buNone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X-Band 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Detection range small UAV 4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Power 2 kW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Radar weight &lt;300 kg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0AAB500-DD6B-3D48-9E98-EDD10DCDD928}"/>
              </a:ext>
            </a:extLst>
          </p:cNvPr>
          <p:cNvSpPr txBox="1">
            <a:spLocks/>
          </p:cNvSpPr>
          <p:nvPr/>
        </p:nvSpPr>
        <p:spPr>
          <a:xfrm>
            <a:off x="323091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pic>
        <p:nvPicPr>
          <p:cNvPr id="8" name="Immagine 7" descr="Immagine che contiene cielo, esterni, automobile, parcheggiato&#10;&#10;Descrizione generata automaticamente">
            <a:extLst>
              <a:ext uri="{FF2B5EF4-FFF2-40B4-BE49-F238E27FC236}">
                <a16:creationId xmlns:a16="http://schemas.microsoft.com/office/drawing/2014/main" id="{F466093F-90E4-0840-B3C2-36747B79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241946"/>
            <a:ext cx="4178300" cy="41757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730839-ECBB-054D-9A5A-D632EA4A1EFA}"/>
              </a:ext>
            </a:extLst>
          </p:cNvPr>
          <p:cNvSpPr txBox="1"/>
          <p:nvPr/>
        </p:nvSpPr>
        <p:spPr>
          <a:xfrm>
            <a:off x="4975667" y="5132257"/>
            <a:ext cx="3772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so portable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cost</a:t>
            </a:r>
          </a:p>
        </p:txBody>
      </p:sp>
    </p:spTree>
    <p:extLst>
      <p:ext uri="{BB962C8B-B14F-4D97-AF65-F5344CB8AC3E}">
        <p14:creationId xmlns:p14="http://schemas.microsoft.com/office/powerpoint/2010/main" val="41763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6F7596B-5787-8244-A2E0-1CD6DDDFA97E}"/>
              </a:ext>
            </a:extLst>
          </p:cNvPr>
          <p:cNvSpPr txBox="1">
            <a:spLocks/>
          </p:cNvSpPr>
          <p:nvPr/>
        </p:nvSpPr>
        <p:spPr>
          <a:xfrm>
            <a:off x="323090" y="182880"/>
            <a:ext cx="9305153" cy="845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Next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9F351559-5609-B141-A3A1-85A9D4A46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2" y="1414575"/>
                <a:ext cx="8596668" cy="4959178"/>
              </a:xfrm>
            </p:spPr>
            <p:txBody>
              <a:bodyPr>
                <a:normAutofit/>
              </a:bodyPr>
              <a:lstStyle/>
              <a:p>
                <a:r>
                  <a:rPr lang="it-IT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Analysis of literature FMCW radar solution for moving object</a:t>
                </a: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Choice the best useful technology for our case</a:t>
                </a:r>
              </a:p>
              <a:p>
                <a:pPr marL="0" indent="0">
                  <a:buNone/>
                </a:pPr>
                <a:r>
                  <a:rPr lang="it-IT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Needs to satisfy:</a:t>
                </a:r>
                <a:endParaRPr lang="it-IT" sz="26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cm</a:t>
                </a:r>
              </a:p>
              <a:p>
                <a:pPr lvl="1"/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Velocity e range measurements</a:t>
                </a:r>
              </a:p>
              <a:p>
                <a:pPr lvl="1"/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Rotating parts to detect for identification (bird vs drone)</a:t>
                </a:r>
              </a:p>
              <a:p>
                <a:pPr lvl="1"/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Small dimension of antenna/radar -&gt; portable</a:t>
                </a:r>
              </a:p>
              <a:p>
                <a:pPr lvl="1"/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Easy to deploy/use</a:t>
                </a:r>
              </a:p>
              <a:p>
                <a:pPr lvl="1"/>
                <a:r>
                  <a:rPr lang="it-IT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Low power/low cost</a:t>
                </a: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it-IT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9F351559-5609-B141-A3A1-85A9D4A46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2" y="1414575"/>
                <a:ext cx="8596668" cy="4959178"/>
              </a:xfrm>
              <a:blipFill>
                <a:blip r:embed="rId2"/>
                <a:stretch>
                  <a:fillRect l="-1327" t="-2041"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9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F55E9D3-0E1E-DE41-8A62-68025CE6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88" y="1561738"/>
            <a:ext cx="1523891" cy="20318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004739-5F2E-1F42-A4EE-DD66AFB1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799" y="3154680"/>
            <a:ext cx="1523891" cy="20318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D1A6F5E-53B1-2947-942F-EFE0716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74" y="931924"/>
            <a:ext cx="1523891" cy="2031854"/>
          </a:xfrm>
          <a:prstGeom prst="rect">
            <a:avLst/>
          </a:prstGeom>
        </p:spPr>
      </p:pic>
      <p:pic>
        <p:nvPicPr>
          <p:cNvPr id="8" name="Immagine 7" descr="Immagine che contiene cielo&#10;&#10;Descrizione generata automaticamente">
            <a:extLst>
              <a:ext uri="{FF2B5EF4-FFF2-40B4-BE49-F238E27FC236}">
                <a16:creationId xmlns:a16="http://schemas.microsoft.com/office/drawing/2014/main" id="{5721FF74-8128-BB46-B1AD-C05A262E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34" y="839551"/>
            <a:ext cx="1437785" cy="930443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1EA6A41F-A439-FE4C-B6B4-F9E3C8D41E7B}"/>
              </a:ext>
            </a:extLst>
          </p:cNvPr>
          <p:cNvCxnSpPr/>
          <p:nvPr/>
        </p:nvCxnSpPr>
        <p:spPr>
          <a:xfrm>
            <a:off x="2926080" y="3264408"/>
            <a:ext cx="1828702" cy="125272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417B3C95-DC3C-8542-A0B1-5493AD94C258}"/>
              </a:ext>
            </a:extLst>
          </p:cNvPr>
          <p:cNvCxnSpPr>
            <a:cxnSpLocks/>
          </p:cNvCxnSpPr>
          <p:nvPr/>
        </p:nvCxnSpPr>
        <p:spPr>
          <a:xfrm flipV="1">
            <a:off x="4803428" y="2637222"/>
            <a:ext cx="1292572" cy="186280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99547B5F-C99F-374C-9A22-1258CB12ED23}"/>
              </a:ext>
            </a:extLst>
          </p:cNvPr>
          <p:cNvCxnSpPr>
            <a:cxnSpLocks/>
          </p:cNvCxnSpPr>
          <p:nvPr/>
        </p:nvCxnSpPr>
        <p:spPr>
          <a:xfrm flipV="1">
            <a:off x="2931736" y="2577665"/>
            <a:ext cx="3164264" cy="66798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5F2982F7-1B3F-7B44-81E1-99128693019A}"/>
              </a:ext>
            </a:extLst>
          </p:cNvPr>
          <p:cNvCxnSpPr>
            <a:cxnSpLocks/>
          </p:cNvCxnSpPr>
          <p:nvPr/>
        </p:nvCxnSpPr>
        <p:spPr>
          <a:xfrm flipH="1">
            <a:off x="2717026" y="1356470"/>
            <a:ext cx="1882406" cy="7634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2B033780-9F39-744E-A42A-E5E42111E9C6}"/>
              </a:ext>
            </a:extLst>
          </p:cNvPr>
          <p:cNvCxnSpPr>
            <a:cxnSpLocks/>
          </p:cNvCxnSpPr>
          <p:nvPr/>
        </p:nvCxnSpPr>
        <p:spPr>
          <a:xfrm>
            <a:off x="4639628" y="1393576"/>
            <a:ext cx="51596" cy="19068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59487C34-F8A5-CA4E-9BD8-BB5C35F06034}"/>
              </a:ext>
            </a:extLst>
          </p:cNvPr>
          <p:cNvCxnSpPr>
            <a:cxnSpLocks/>
          </p:cNvCxnSpPr>
          <p:nvPr/>
        </p:nvCxnSpPr>
        <p:spPr>
          <a:xfrm>
            <a:off x="4704560" y="1368532"/>
            <a:ext cx="1458959" cy="5637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835679E-270E-634D-829D-62E3A2120736}"/>
              </a:ext>
            </a:extLst>
          </p:cNvPr>
          <p:cNvSpPr txBox="1"/>
          <p:nvPr/>
        </p:nvSpPr>
        <p:spPr>
          <a:xfrm>
            <a:off x="2561250" y="193207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RF scanners triangulation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402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215C3741-C5BC-014A-BD06-324A3D492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98000"/>
              </p:ext>
            </p:extLst>
          </p:nvPr>
        </p:nvGraphicFramePr>
        <p:xfrm>
          <a:off x="163511" y="1998133"/>
          <a:ext cx="10775422" cy="301074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37103">
                  <a:extLst>
                    <a:ext uri="{9D8B030D-6E8A-4147-A177-3AD203B41FA5}">
                      <a16:colId xmlns:a16="http://schemas.microsoft.com/office/drawing/2014/main" val="3397393095"/>
                    </a:ext>
                  </a:extLst>
                </a:gridCol>
                <a:gridCol w="5514083">
                  <a:extLst>
                    <a:ext uri="{9D8B030D-6E8A-4147-A177-3AD203B41FA5}">
                      <a16:colId xmlns:a16="http://schemas.microsoft.com/office/drawing/2014/main" val="2864340541"/>
                    </a:ext>
                  </a:extLst>
                </a:gridCol>
                <a:gridCol w="1924236">
                  <a:extLst>
                    <a:ext uri="{9D8B030D-6E8A-4147-A177-3AD203B41FA5}">
                      <a16:colId xmlns:a16="http://schemas.microsoft.com/office/drawing/2014/main" val="3934434964"/>
                    </a:ext>
                  </a:extLst>
                </a:gridCol>
              </a:tblGrid>
              <a:tr h="381144">
                <a:tc>
                  <a:txBody>
                    <a:bodyPr/>
                    <a:lstStyle/>
                    <a:p>
                      <a:r>
                        <a:rPr lang="it-IT" dirty="0"/>
                        <a:t>Vendor,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Combined 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04689"/>
                  </a:ext>
                </a:extLst>
              </a:tr>
              <a:tr h="386929">
                <a:tc>
                  <a:txBody>
                    <a:bodyPr/>
                    <a:lstStyle/>
                    <a:p>
                      <a:r>
                        <a:rPr lang="it-IT" dirty="0"/>
                        <a:t>ELTA, Droneguard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Radar + RF scanner +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190364"/>
                  </a:ext>
                </a:extLst>
              </a:tr>
              <a:tr h="386929">
                <a:tc>
                  <a:txBody>
                    <a:bodyPr/>
                    <a:lstStyle/>
                    <a:p>
                      <a:r>
                        <a:rPr lang="it-IT" dirty="0"/>
                        <a:t>Aaronia, AARTOS 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Radar +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16261"/>
                  </a:ext>
                </a:extLst>
              </a:tr>
              <a:tr h="423487">
                <a:tc>
                  <a:txBody>
                    <a:bodyPr/>
                    <a:lstStyle/>
                    <a:p>
                      <a:r>
                        <a:rPr lang="it-IT" dirty="0"/>
                        <a:t>APS, Ctrl+sky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Radar + RF scanner + Camera + Acoustic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50690"/>
                  </a:ext>
                </a:extLst>
              </a:tr>
              <a:tr h="386929">
                <a:tc>
                  <a:txBody>
                    <a:bodyPr/>
                    <a:lstStyle/>
                    <a:p>
                      <a:r>
                        <a:rPr lang="it-IT" dirty="0"/>
                        <a:t>Cerbari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RF scanner  +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78194"/>
                  </a:ext>
                </a:extLst>
              </a:tr>
              <a:tr h="405249">
                <a:tc>
                  <a:txBody>
                    <a:bodyPr/>
                    <a:lstStyle/>
                    <a:p>
                      <a:r>
                        <a:rPr lang="it-IT" dirty="0"/>
                        <a:t>Rodhe e Schwartz, Adronis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RF scanner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62283"/>
                  </a:ext>
                </a:extLst>
              </a:tr>
              <a:tr h="195297">
                <a:tc>
                  <a:txBody>
                    <a:bodyPr/>
                    <a:lstStyle/>
                    <a:p>
                      <a:r>
                        <a:rPr lang="it-IT" dirty="0"/>
                        <a:t>Droneshield, Sentinel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Radar + RF scanner + Camera + Acoustic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16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Uomo con riempimento a tinta unita">
            <a:extLst>
              <a:ext uri="{FF2B5EF4-FFF2-40B4-BE49-F238E27FC236}">
                <a16:creationId xmlns:a16="http://schemas.microsoft.com/office/drawing/2014/main" id="{E736BFA6-FC20-8C49-B013-F6878177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491" y="2059905"/>
            <a:ext cx="1523999" cy="1523999"/>
          </a:xfrm>
          <a:prstGeom prst="rect">
            <a:avLst/>
          </a:prstGeom>
        </p:spPr>
      </p:pic>
      <p:pic>
        <p:nvPicPr>
          <p:cNvPr id="7" name="Elemento grafico 6" descr="Quadrirotore con riempimento a tinta unita">
            <a:extLst>
              <a:ext uri="{FF2B5EF4-FFF2-40B4-BE49-F238E27FC236}">
                <a16:creationId xmlns:a16="http://schemas.microsoft.com/office/drawing/2014/main" id="{6953CF95-E387-9F49-82DD-3D67629FF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0912" y="1317434"/>
            <a:ext cx="914400" cy="914400"/>
          </a:xfrm>
          <a:prstGeom prst="rect">
            <a:avLst/>
          </a:prstGeom>
        </p:spPr>
      </p:pic>
      <p:pic>
        <p:nvPicPr>
          <p:cNvPr id="9" name="Elemento grafico 8" descr="Trasferimento con riempimento a tinta unita">
            <a:extLst>
              <a:ext uri="{FF2B5EF4-FFF2-40B4-BE49-F238E27FC236}">
                <a16:creationId xmlns:a16="http://schemas.microsoft.com/office/drawing/2014/main" id="{786A475C-6ABF-934A-B0FF-8C72834D6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48133">
            <a:off x="2187766" y="1753852"/>
            <a:ext cx="914400" cy="914400"/>
          </a:xfrm>
          <a:prstGeom prst="rect">
            <a:avLst/>
          </a:prstGeom>
        </p:spPr>
      </p:pic>
      <p:pic>
        <p:nvPicPr>
          <p:cNvPr id="11" name="Elemento grafico 10" descr="Chiudi contorno">
            <a:extLst>
              <a:ext uri="{FF2B5EF4-FFF2-40B4-BE49-F238E27FC236}">
                <a16:creationId xmlns:a16="http://schemas.microsoft.com/office/drawing/2014/main" id="{842404C1-0643-864B-B5D9-1F189104E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6512" y="1774634"/>
            <a:ext cx="914400" cy="914400"/>
          </a:xfrm>
          <a:prstGeom prst="rect">
            <a:avLst/>
          </a:prstGeom>
        </p:spPr>
      </p:pic>
      <p:pic>
        <p:nvPicPr>
          <p:cNvPr id="13" name="Elemento grafico 12" descr="Trasferimento con riempimento a tinta unita">
            <a:extLst>
              <a:ext uri="{FF2B5EF4-FFF2-40B4-BE49-F238E27FC236}">
                <a16:creationId xmlns:a16="http://schemas.microsoft.com/office/drawing/2014/main" id="{A7721682-99BA-C047-834C-3CE76BBBF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488031">
            <a:off x="3891135" y="1805806"/>
            <a:ext cx="810491" cy="81049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832E305-0CCA-5744-909B-B681850976FC}"/>
              </a:ext>
            </a:extLst>
          </p:cNvPr>
          <p:cNvSpPr/>
          <p:nvPr/>
        </p:nvSpPr>
        <p:spPr>
          <a:xfrm>
            <a:off x="4296380" y="2715046"/>
            <a:ext cx="1702638" cy="7636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Hijacking module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1262C41-0DF7-3246-A21A-4160DC69FC43}"/>
              </a:ext>
            </a:extLst>
          </p:cNvPr>
          <p:cNvSpPr txBox="1"/>
          <p:nvPr/>
        </p:nvSpPr>
        <p:spPr>
          <a:xfrm>
            <a:off x="4482165" y="178974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attachment</a:t>
            </a:r>
          </a:p>
        </p:txBody>
      </p:sp>
    </p:spTree>
    <p:extLst>
      <p:ext uri="{BB962C8B-B14F-4D97-AF65-F5344CB8AC3E}">
        <p14:creationId xmlns:p14="http://schemas.microsoft.com/office/powerpoint/2010/main" val="263939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1311E0ED-9774-1F42-BBC0-BF41B5AAF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32757"/>
              </p:ext>
            </p:extLst>
          </p:nvPr>
        </p:nvGraphicFramePr>
        <p:xfrm>
          <a:off x="771260" y="756356"/>
          <a:ext cx="8618026" cy="55663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57290">
                  <a:extLst>
                    <a:ext uri="{9D8B030D-6E8A-4147-A177-3AD203B41FA5}">
                      <a16:colId xmlns:a16="http://schemas.microsoft.com/office/drawing/2014/main" val="3397393095"/>
                    </a:ext>
                  </a:extLst>
                </a:gridCol>
                <a:gridCol w="2780368">
                  <a:extLst>
                    <a:ext uri="{9D8B030D-6E8A-4147-A177-3AD203B41FA5}">
                      <a16:colId xmlns:a16="http://schemas.microsoft.com/office/drawing/2014/main" val="2864340541"/>
                    </a:ext>
                  </a:extLst>
                </a:gridCol>
                <a:gridCol w="2780368">
                  <a:extLst>
                    <a:ext uri="{9D8B030D-6E8A-4147-A177-3AD203B41FA5}">
                      <a16:colId xmlns:a16="http://schemas.microsoft.com/office/drawing/2014/main" val="3500049567"/>
                    </a:ext>
                  </a:extLst>
                </a:gridCol>
              </a:tblGrid>
              <a:tr h="353363">
                <a:tc>
                  <a:txBody>
                    <a:bodyPr/>
                    <a:lstStyle/>
                    <a:p>
                      <a:r>
                        <a:rPr lang="it-IT" dirty="0"/>
                        <a:t>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ELVIRA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04689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FMCW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190364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X-Band (8900-9650 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X-Band (8700-9650 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988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x 12 Watt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Watt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16261"/>
                  </a:ext>
                </a:extLst>
              </a:tr>
              <a:tr h="433014">
                <a:tc>
                  <a:txBody>
                    <a:bodyPr/>
                    <a:lstStyle/>
                    <a:p>
                      <a:r>
                        <a:rPr lang="it-IT" dirty="0"/>
                        <a:t>Instrument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50690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Detection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2.7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78194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Classification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62283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Main Beam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° x 60 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° x 10 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2866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 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46 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81365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Classification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Micro-Doppler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Micro-Doppler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24950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Range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9276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Azimuth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 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 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84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6F52153-D7DE-C949-B20B-D55538F2D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06204"/>
              </p:ext>
            </p:extLst>
          </p:nvPr>
        </p:nvGraphicFramePr>
        <p:xfrm>
          <a:off x="2032000" y="7196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372134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9468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Radar detection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Radar detection cons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55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 range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 RCS’s drone</a:t>
                      </a:r>
                    </a:p>
                  </a:txBody>
                  <a:tcPr>
                    <a:solidFill>
                      <a:srgbClr val="FF9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0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Drone’s autonomous flight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Distinction from birds</a:t>
                      </a:r>
                    </a:p>
                  </a:txBody>
                  <a:tcPr>
                    <a:solidFill>
                      <a:srgbClr val="FDCE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8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Constant tracking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Transmission frequency license</a:t>
                      </a:r>
                    </a:p>
                  </a:txBody>
                  <a:tcPr>
                    <a:solidFill>
                      <a:srgbClr val="FF9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5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Independence of visual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Interference</a:t>
                      </a:r>
                    </a:p>
                  </a:txBody>
                  <a:tcPr>
                    <a:solidFill>
                      <a:srgbClr val="FFBC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0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High accuracy 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 speed</a:t>
                      </a:r>
                    </a:p>
                  </a:txBody>
                  <a:tcPr>
                    <a:solidFill>
                      <a:srgbClr val="FF93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27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30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252C92-BB4F-5C4F-8A6F-B17A6693F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339" y="301688"/>
            <a:ext cx="7766936" cy="937755"/>
          </a:xfrm>
        </p:spPr>
        <p:txBody>
          <a:bodyPr/>
          <a:lstStyle/>
          <a:p>
            <a:pPr algn="l"/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Features of the drones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6A679472-C751-8143-8980-57EC325FD829}"/>
              </a:ext>
            </a:extLst>
          </p:cNvPr>
          <p:cNvSpPr txBox="1">
            <a:spLocks/>
          </p:cNvSpPr>
          <p:nvPr/>
        </p:nvSpPr>
        <p:spPr>
          <a:xfrm>
            <a:off x="638271" y="2050873"/>
            <a:ext cx="8530443" cy="4238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and mature technology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small dimension, tens of cm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Velocity from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km/h</a:t>
            </a: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140 km/h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 of about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km from controller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Altitude of about </a:t>
            </a: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km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1A8982-2B61-394C-BEF1-0C8E62D75AE0}"/>
              </a:ext>
            </a:extLst>
          </p:cNvPr>
          <p:cNvSpPr txBox="1"/>
          <p:nvPr/>
        </p:nvSpPr>
        <p:spPr>
          <a:xfrm>
            <a:off x="7507111" y="2166887"/>
            <a:ext cx="4324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 difference 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with commercial </a:t>
            </a:r>
            <a:r>
              <a:rPr lang="it-IT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drone defense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F4822B-2B03-C14F-AA0C-1E50DE52F4D8}"/>
              </a:ext>
            </a:extLst>
          </p:cNvPr>
          <p:cNvSpPr txBox="1"/>
          <p:nvPr/>
        </p:nvSpPr>
        <p:spPr>
          <a:xfrm>
            <a:off x="9514703" y="862385"/>
            <a:ext cx="3385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New and young technology</a:t>
            </a:r>
          </a:p>
        </p:txBody>
      </p:sp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2F81720-B37D-F140-948E-9B1E58836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711" y="1952589"/>
            <a:ext cx="914400" cy="914400"/>
          </a:xfrm>
          <a:prstGeom prst="rect">
            <a:avLst/>
          </a:prstGeom>
        </p:spPr>
      </p:pic>
      <p:pic>
        <p:nvPicPr>
          <p:cNvPr id="16" name="Elemento grafico 15" descr="Freccia a destra con riempimento a tinta unita">
            <a:extLst>
              <a:ext uri="{FF2B5EF4-FFF2-40B4-BE49-F238E27FC236}">
                <a16:creationId xmlns:a16="http://schemas.microsoft.com/office/drawing/2014/main" id="{8B5C62F6-F6C7-7E46-8E06-DC3CC84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03654">
            <a:off x="10958263" y="1416102"/>
            <a:ext cx="914400" cy="1501570"/>
          </a:xfrm>
          <a:prstGeom prst="rect">
            <a:avLst/>
          </a:prstGeom>
        </p:spPr>
      </p:pic>
      <p:pic>
        <p:nvPicPr>
          <p:cNvPr id="19" name="Immagine 1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9E607EE-21B0-D640-945B-1FA74072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56" y="0"/>
            <a:ext cx="1122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3AE41811-582A-CA43-A6D7-33819FC00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2857307"/>
                  </p:ext>
                </p:extLst>
              </p:nvPr>
            </p:nvGraphicFramePr>
            <p:xfrm>
              <a:off x="771260" y="756356"/>
              <a:ext cx="5837658" cy="460046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5336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Gamekeeper 16U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Holographic radar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L-Band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7.5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in Altitude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90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30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3AE41811-582A-CA43-A6D7-33819FC00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2857307"/>
                  </p:ext>
                </p:extLst>
              </p:nvPr>
            </p:nvGraphicFramePr>
            <p:xfrm>
              <a:off x="771260" y="756356"/>
              <a:ext cx="5837658" cy="460046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Gamekeeper 16U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Holographic radar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L-Band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7.5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545" t="-558974" r="-909" b="-27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in Altitude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900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90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30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3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C08F87FE-A4AB-DA45-B5E2-AA4F419847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89097"/>
                  </p:ext>
                </p:extLst>
              </p:nvPr>
            </p:nvGraphicFramePr>
            <p:xfrm>
              <a:off x="771260" y="756356"/>
              <a:ext cx="5837658" cy="4555337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5336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Spexer 360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Solid State Pulse Radar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[9.22-9.38 GHz]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2.4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0.03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m  RMS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0.8 °  RMS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8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&lt;4.0°</a:t>
                          </a:r>
                          <a:r>
                            <a:rPr lang="it-IT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25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999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C08F87FE-A4AB-DA45-B5E2-AA4F419847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89097"/>
                  </p:ext>
                </p:extLst>
              </p:nvPr>
            </p:nvGraphicFramePr>
            <p:xfrm>
              <a:off x="771260" y="756356"/>
              <a:ext cx="5837658" cy="4555337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Spexer 360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Solid State Pulse Radar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[9.22-9.38 GHz]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2.4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545" t="-458974" r="-909" b="-37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m  RMS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0.8 °  RMS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8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&lt;4.0°</a:t>
                          </a:r>
                          <a:r>
                            <a:rPr lang="it-IT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25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9992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711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40CB1E02-BB1C-BD4D-AD6E-8FCD6887D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46545"/>
              </p:ext>
            </p:extLst>
          </p:nvPr>
        </p:nvGraphicFramePr>
        <p:xfrm>
          <a:off x="771260" y="756356"/>
          <a:ext cx="5837658" cy="45553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57290">
                  <a:extLst>
                    <a:ext uri="{9D8B030D-6E8A-4147-A177-3AD203B41FA5}">
                      <a16:colId xmlns:a16="http://schemas.microsoft.com/office/drawing/2014/main" val="3397393095"/>
                    </a:ext>
                  </a:extLst>
                </a:gridCol>
                <a:gridCol w="2780368">
                  <a:extLst>
                    <a:ext uri="{9D8B030D-6E8A-4147-A177-3AD203B41FA5}">
                      <a16:colId xmlns:a16="http://schemas.microsoft.com/office/drawing/2014/main" val="2864340541"/>
                    </a:ext>
                  </a:extLst>
                </a:gridCol>
              </a:tblGrid>
              <a:tr h="353363">
                <a:tc>
                  <a:txBody>
                    <a:bodyPr/>
                    <a:lstStyle/>
                    <a:p>
                      <a:r>
                        <a:rPr lang="it-IT" dirty="0"/>
                        <a:t>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Droneshield Radar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04689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190364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 band </a:t>
                      </a:r>
                      <a:r>
                        <a:rPr lang="it-IT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it-IT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24.45 - 24.65 GHz) </a:t>
                      </a:r>
                      <a:endParaRPr lang="it-IT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988"/>
                  </a:ext>
                </a:extLst>
              </a:tr>
              <a:tr h="441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16261"/>
                  </a:ext>
                </a:extLst>
              </a:tr>
              <a:tr h="433014">
                <a:tc>
                  <a:txBody>
                    <a:bodyPr/>
                    <a:lstStyle/>
                    <a:p>
                      <a:r>
                        <a:rPr lang="it-IT" dirty="0"/>
                        <a:t>Instrument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50690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Target RCS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62283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Range in 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2866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Azimuth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80°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9276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Elevation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90°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2305"/>
                  </a:ext>
                </a:extLst>
              </a:tr>
              <a:tr h="454195">
                <a:tc>
                  <a:txBody>
                    <a:bodyPr/>
                    <a:lstStyle/>
                    <a:p>
                      <a:r>
                        <a:rPr lang="it-IT" dirty="0"/>
                        <a:t>Azimuth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 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9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41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1BC6C0A7-AA47-F54E-8C2E-49B1D0DF3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286225"/>
                  </p:ext>
                </p:extLst>
              </p:nvPr>
            </p:nvGraphicFramePr>
            <p:xfrm>
              <a:off x="887007" y="767930"/>
              <a:ext cx="5837658" cy="460046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5336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FIELDctrl Access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3D MIMO/AESA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7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Accuracy/Resolution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m / 6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90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45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1BC6C0A7-AA47-F54E-8C2E-49B1D0DF3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286225"/>
                  </p:ext>
                </p:extLst>
              </p:nvPr>
            </p:nvGraphicFramePr>
            <p:xfrm>
              <a:off x="887007" y="767930"/>
              <a:ext cx="5837658" cy="4600463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FIELDctrl Access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3D MIMO/AESA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7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2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545" t="-558974" r="-909" b="-27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Accuracy/Resolution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m / 6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90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45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815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1EF2D51B-9EB4-4C48-A7F4-EC4D6C2B8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317408"/>
                  </p:ext>
                </p:extLst>
              </p:nvPr>
            </p:nvGraphicFramePr>
            <p:xfrm>
              <a:off x="771260" y="756356"/>
              <a:ext cx="5837658" cy="505465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53363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ART midrange  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CWLFM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Ku-Band [16 - 17 GHz]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10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Accuracy/Resolution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0.25 m / 0.2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360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60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428459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1.3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1EF2D51B-9EB4-4C48-A7F4-EC4D6C2B8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317408"/>
                  </p:ext>
                </p:extLst>
              </p:nvPr>
            </p:nvGraphicFramePr>
            <p:xfrm>
              <a:off x="771260" y="756356"/>
              <a:ext cx="5837658" cy="5054658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57290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2780368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SPEC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ART midrange  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CWLFM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Ku-Band [16 - 17 GHz]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18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43301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10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4993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dirty="0"/>
                            <a:t>Target RCS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109545" t="-545000" r="-909" b="-3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Range Accuracy/Resolution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0.25 m / 0.2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Azimuth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360 °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Rotation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60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9428459"/>
                      </a:ext>
                    </a:extLst>
                  </a:tr>
                  <a:tr h="454195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Elevation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1.3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022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32B4F7F7-71E7-9F44-BFB1-420E8FA048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395576"/>
                  </p:ext>
                </p:extLst>
              </p:nvPr>
            </p:nvGraphicFramePr>
            <p:xfrm>
              <a:off x="0" y="0"/>
              <a:ext cx="12192000" cy="6883492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96291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1650670">
                      <a:extLst>
                        <a:ext uri="{9D8B030D-6E8A-4147-A177-3AD203B41FA5}">
                          <a16:colId xmlns:a16="http://schemas.microsoft.com/office/drawing/2014/main" val="4002811108"/>
                        </a:ext>
                      </a:extLst>
                    </a:gridCol>
                    <a:gridCol w="1520042">
                      <a:extLst>
                        <a:ext uri="{9D8B030D-6E8A-4147-A177-3AD203B41FA5}">
                          <a16:colId xmlns:a16="http://schemas.microsoft.com/office/drawing/2014/main" val="1246943951"/>
                        </a:ext>
                      </a:extLst>
                    </a:gridCol>
                    <a:gridCol w="1341911">
                      <a:extLst>
                        <a:ext uri="{9D8B030D-6E8A-4147-A177-3AD203B41FA5}">
                          <a16:colId xmlns:a16="http://schemas.microsoft.com/office/drawing/2014/main" val="3622938382"/>
                        </a:ext>
                      </a:extLst>
                    </a:gridCol>
                    <a:gridCol w="1448790">
                      <a:extLst>
                        <a:ext uri="{9D8B030D-6E8A-4147-A177-3AD203B41FA5}">
                          <a16:colId xmlns:a16="http://schemas.microsoft.com/office/drawing/2014/main" val="4239610999"/>
                        </a:ext>
                      </a:extLst>
                    </a:gridCol>
                    <a:gridCol w="1484415">
                      <a:extLst>
                        <a:ext uri="{9D8B030D-6E8A-4147-A177-3AD203B41FA5}">
                          <a16:colId xmlns:a16="http://schemas.microsoft.com/office/drawing/2014/main" val="4148415628"/>
                        </a:ext>
                      </a:extLst>
                    </a:gridCol>
                    <a:gridCol w="1603169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  <a:gridCol w="1646712">
                      <a:extLst>
                        <a:ext uri="{9D8B030D-6E8A-4147-A177-3AD203B41FA5}">
                          <a16:colId xmlns:a16="http://schemas.microsoft.com/office/drawing/2014/main" val="3500049567"/>
                        </a:ext>
                      </a:extLst>
                    </a:gridCol>
                  </a:tblGrid>
                  <a:tr h="7074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SPEC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Spexer 360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Gamekeeper 16U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Droneshield Radar 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FIELDctrl Access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ART midrange  3D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IRIS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ELVIRA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Solid State Pulse Radar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Holographic radar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Array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3D MIMO/AESA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CWLFM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FMCW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FMCW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707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(9.22-9.38 GHz)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L-Band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 band (24.45 - 24.65 GHz) </a:t>
                          </a:r>
                          <a:endParaRPr lang="it-IT" sz="16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Ku-Band (16 - 17 GHz)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(8900-9650 MHz)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(8700-9650 MHz)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351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x 12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dirty="0"/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7.5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7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10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5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1.6 km (0.03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5 km (0.01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600" dirty="0"/>
                            <a:t>)</a:t>
                          </a:r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2 km (0.01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600" dirty="0"/>
                            <a:t>)</a:t>
                          </a:r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3 km (0.01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600" dirty="0"/>
                            <a:t>)</a:t>
                          </a:r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4 km (0.03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2.7 km (0.03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dirty="0"/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Classification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1.4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1.1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Main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4 ° x 25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 ° x 90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80° x 90°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x 45°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1.3° x  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° x 60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° x 10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43514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60 rpm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30 rpm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45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8381365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Class.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Proprietary algo.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2224950"/>
                      </a:ext>
                    </a:extLst>
                  </a:tr>
                  <a:tr h="527694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Range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5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0.25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575478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Azimuth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0.8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6">
                <a:extLst>
                  <a:ext uri="{FF2B5EF4-FFF2-40B4-BE49-F238E27FC236}">
                    <a16:creationId xmlns:a16="http://schemas.microsoft.com/office/drawing/2014/main" id="{32B4F7F7-71E7-9F44-BFB1-420E8FA048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395576"/>
                  </p:ext>
                </p:extLst>
              </p:nvPr>
            </p:nvGraphicFramePr>
            <p:xfrm>
              <a:off x="0" y="0"/>
              <a:ext cx="12192000" cy="6883492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496291">
                      <a:extLst>
                        <a:ext uri="{9D8B030D-6E8A-4147-A177-3AD203B41FA5}">
                          <a16:colId xmlns:a16="http://schemas.microsoft.com/office/drawing/2014/main" val="3397393095"/>
                        </a:ext>
                      </a:extLst>
                    </a:gridCol>
                    <a:gridCol w="1650670">
                      <a:extLst>
                        <a:ext uri="{9D8B030D-6E8A-4147-A177-3AD203B41FA5}">
                          <a16:colId xmlns:a16="http://schemas.microsoft.com/office/drawing/2014/main" val="4002811108"/>
                        </a:ext>
                      </a:extLst>
                    </a:gridCol>
                    <a:gridCol w="1520042">
                      <a:extLst>
                        <a:ext uri="{9D8B030D-6E8A-4147-A177-3AD203B41FA5}">
                          <a16:colId xmlns:a16="http://schemas.microsoft.com/office/drawing/2014/main" val="1246943951"/>
                        </a:ext>
                      </a:extLst>
                    </a:gridCol>
                    <a:gridCol w="1341911">
                      <a:extLst>
                        <a:ext uri="{9D8B030D-6E8A-4147-A177-3AD203B41FA5}">
                          <a16:colId xmlns:a16="http://schemas.microsoft.com/office/drawing/2014/main" val="3622938382"/>
                        </a:ext>
                      </a:extLst>
                    </a:gridCol>
                    <a:gridCol w="1448790">
                      <a:extLst>
                        <a:ext uri="{9D8B030D-6E8A-4147-A177-3AD203B41FA5}">
                          <a16:colId xmlns:a16="http://schemas.microsoft.com/office/drawing/2014/main" val="4239610999"/>
                        </a:ext>
                      </a:extLst>
                    </a:gridCol>
                    <a:gridCol w="1484415">
                      <a:extLst>
                        <a:ext uri="{9D8B030D-6E8A-4147-A177-3AD203B41FA5}">
                          <a16:colId xmlns:a16="http://schemas.microsoft.com/office/drawing/2014/main" val="4148415628"/>
                        </a:ext>
                      </a:extLst>
                    </a:gridCol>
                    <a:gridCol w="1603169">
                      <a:extLst>
                        <a:ext uri="{9D8B030D-6E8A-4147-A177-3AD203B41FA5}">
                          <a16:colId xmlns:a16="http://schemas.microsoft.com/office/drawing/2014/main" val="2864340541"/>
                        </a:ext>
                      </a:extLst>
                    </a:gridCol>
                    <a:gridCol w="1646712">
                      <a:extLst>
                        <a:ext uri="{9D8B030D-6E8A-4147-A177-3AD203B41FA5}">
                          <a16:colId xmlns:a16="http://schemas.microsoft.com/office/drawing/2014/main" val="3500049567"/>
                        </a:ext>
                      </a:extLst>
                    </a:gridCol>
                  </a:tblGrid>
                  <a:tr h="7074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SPEC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Spexer 360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Gamekeeper 16U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Droneshield Radar 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FIELDctrl Access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ART midrange  3D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IRIS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ELVIRA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8046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Technology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Solid State Pulse Radar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Holographic radar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Array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3D MIMO/AESA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CWLFM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FMCW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FMCW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8190364"/>
                      </a:ext>
                    </a:extLst>
                  </a:tr>
                  <a:tr h="707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Frequency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(9.22-9.38 GHz)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L-Band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K band (24.45 - 24.65 GHz) </a:t>
                          </a:r>
                          <a:endParaRPr lang="it-IT" sz="16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Ku-Band (16 - 17 GHz)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(8900-9650 MHz)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X-Band (8700-9650 MHz)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554988"/>
                      </a:ext>
                    </a:extLst>
                  </a:tr>
                  <a:tr h="44351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Power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3.4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kW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15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x 12 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81626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Instrument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dirty="0"/>
                        </a:p>
                        <a:p>
                          <a:pPr algn="ctr"/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7.5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7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10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5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5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25069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Detection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1538" t="-521739" r="-549231" b="-5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209244" t="-521739" r="-500000" b="-5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415789" t="-521739" r="-328947" b="-5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02564" t="-521739" r="-220513" b="-5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59524" t="-521739" r="-104762" b="-5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639231" t="-521739" r="-1538" b="-57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73781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Classification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1.4 km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1.1 km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26228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Main Beam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4 ° x 25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30 ° x 90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80° x 90°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x 45°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1.3° x  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° x 60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° x 10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732866"/>
                      </a:ext>
                    </a:extLst>
                  </a:tr>
                  <a:tr h="443514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60 rpm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30 rpm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45 rpm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83813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Class.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Proprietary algo.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Micro-Doppler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2224950"/>
                      </a:ext>
                    </a:extLst>
                  </a:tr>
                  <a:tr h="527694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Range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5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0.25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1927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it-IT" sz="1600" dirty="0"/>
                            <a:t>Azimuth Accuracy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0.8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0.6 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1 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923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1215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C7F5D31E-C6CA-FE4F-9A9B-35D76EC4E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90430"/>
              </p:ext>
            </p:extLst>
          </p:nvPr>
        </p:nvGraphicFramePr>
        <p:xfrm>
          <a:off x="1666754" y="761506"/>
          <a:ext cx="5914664" cy="150516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69927">
                  <a:extLst>
                    <a:ext uri="{9D8B030D-6E8A-4147-A177-3AD203B41FA5}">
                      <a16:colId xmlns:a16="http://schemas.microsoft.com/office/drawing/2014/main" val="3397393095"/>
                    </a:ext>
                  </a:extLst>
                </a:gridCol>
                <a:gridCol w="1883359">
                  <a:extLst>
                    <a:ext uri="{9D8B030D-6E8A-4147-A177-3AD203B41FA5}">
                      <a16:colId xmlns:a16="http://schemas.microsoft.com/office/drawing/2014/main" val="2864340541"/>
                    </a:ext>
                  </a:extLst>
                </a:gridCol>
                <a:gridCol w="2161378">
                  <a:extLst>
                    <a:ext uri="{9D8B030D-6E8A-4147-A177-3AD203B41FA5}">
                      <a16:colId xmlns:a16="http://schemas.microsoft.com/office/drawing/2014/main" val="1103448489"/>
                    </a:ext>
                  </a:extLst>
                </a:gridCol>
              </a:tblGrid>
              <a:tr h="353363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Type</a:t>
                      </a:r>
                      <a:r>
                        <a:rPr lang="it-IT" dirty="0"/>
                        <a:t> of drone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Velocity</a:t>
                      </a:r>
                      <a:r>
                        <a:rPr lang="it-IT" dirty="0"/>
                        <a:t> of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Blade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tip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velocity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804689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Quadcopter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drone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226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190364"/>
                  </a:ext>
                </a:extLst>
              </a:tr>
              <a:tr h="499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Helicopter</a:t>
                      </a:r>
                      <a:r>
                        <a:rPr lang="it-IT" dirty="0"/>
                        <a:t> drone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1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C87FD4D0-926F-4B4F-BDF3-ABEFCF323446}"/>
              </a:ext>
            </a:extLst>
          </p:cNvPr>
          <p:cNvSpPr txBox="1">
            <a:spLocks/>
          </p:cNvSpPr>
          <p:nvPr/>
        </p:nvSpPr>
        <p:spPr>
          <a:xfrm>
            <a:off x="366857" y="75558"/>
            <a:ext cx="10767371" cy="1346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A55BB560-FB3A-D54A-9B9E-47E641696F4A}"/>
              </a:ext>
            </a:extLst>
          </p:cNvPr>
          <p:cNvSpPr txBox="1">
            <a:spLocks/>
          </p:cNvSpPr>
          <p:nvPr/>
        </p:nvSpPr>
        <p:spPr>
          <a:xfrm>
            <a:off x="786195" y="1280160"/>
            <a:ext cx="11127131" cy="306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it-IT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risk</a:t>
            </a: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area: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Complexity </a:t>
            </a:r>
            <a:r>
              <a:rPr lang="it-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it-IT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expensive system</a:t>
            </a:r>
            <a:r>
              <a:rPr lang="it-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military level</a:t>
            </a: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it-IT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Civil</a:t>
            </a: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environment:</a:t>
            </a:r>
          </a:p>
          <a:p>
            <a:pPr marL="0" indent="0">
              <a:buNone/>
            </a:pP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it-IT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it-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cost, </a:t>
            </a:r>
            <a:r>
              <a:rPr lang="it-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it-IT" sz="24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simple system </a:t>
            </a: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it-IT" sz="28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magine 13" descr="Immagine che contiene cielo, esterni, aeroplano, terra&#10;&#10;Descrizione generata automaticamente">
            <a:extLst>
              <a:ext uri="{FF2B5EF4-FFF2-40B4-BE49-F238E27FC236}">
                <a16:creationId xmlns:a16="http://schemas.microsoft.com/office/drawing/2014/main" id="{2031F641-B86E-5C44-A52D-573303E7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875" y="0"/>
            <a:ext cx="3483429" cy="1650684"/>
          </a:xfrm>
          <a:prstGeom prst="rect">
            <a:avLst/>
          </a:prstGeom>
        </p:spPr>
      </p:pic>
      <p:pic>
        <p:nvPicPr>
          <p:cNvPr id="16" name="Immagine 15" descr="Immagine che contiene edificio, esterni, cielo, strada&#10;&#10;Descrizione generata automaticamente">
            <a:extLst>
              <a:ext uri="{FF2B5EF4-FFF2-40B4-BE49-F238E27FC236}">
                <a16:creationId xmlns:a16="http://schemas.microsoft.com/office/drawing/2014/main" id="{011F1D0D-C44D-C847-BE9A-DBC9040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409" y="3078543"/>
            <a:ext cx="3291840" cy="1480458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06CE321B-33AA-814A-8ED7-9E3557284D95}"/>
              </a:ext>
            </a:extLst>
          </p:cNvPr>
          <p:cNvSpPr/>
          <p:nvPr/>
        </p:nvSpPr>
        <p:spPr>
          <a:xfrm>
            <a:off x="642295" y="2605323"/>
            <a:ext cx="4709222" cy="1859677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618790D-9913-214F-B4DD-7B701C0AC380}"/>
              </a:ext>
            </a:extLst>
          </p:cNvPr>
          <p:cNvSpPr txBox="1"/>
          <p:nvPr/>
        </p:nvSpPr>
        <p:spPr>
          <a:xfrm>
            <a:off x="2150076" y="6153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7646861-1059-FB45-BDA4-3CC5EC1A6B7F}"/>
              </a:ext>
            </a:extLst>
          </p:cNvPr>
          <p:cNvSpPr txBox="1"/>
          <p:nvPr/>
        </p:nvSpPr>
        <p:spPr>
          <a:xfrm>
            <a:off x="353526" y="6014222"/>
            <a:ext cx="396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We select this context</a:t>
            </a:r>
          </a:p>
        </p:txBody>
      </p:sp>
      <p:pic>
        <p:nvPicPr>
          <p:cNvPr id="22" name="Elemento grafico 21" descr="Freccia a destra con riempimento a tinta unita">
            <a:extLst>
              <a:ext uri="{FF2B5EF4-FFF2-40B4-BE49-F238E27FC236}">
                <a16:creationId xmlns:a16="http://schemas.microsoft.com/office/drawing/2014/main" id="{05D3BA10-724F-644C-9953-1392090B8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131474" y="4667524"/>
            <a:ext cx="1780993" cy="1032224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9DE4DBCC-38CF-8E46-8185-7EE54F0E9439}"/>
              </a:ext>
            </a:extLst>
          </p:cNvPr>
          <p:cNvCxnSpPr>
            <a:cxnSpLocks/>
          </p:cNvCxnSpPr>
          <p:nvPr/>
        </p:nvCxnSpPr>
        <p:spPr>
          <a:xfrm flipH="1">
            <a:off x="2792008" y="4293139"/>
            <a:ext cx="1" cy="573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5C62556-EA79-864B-B01E-C19B0124D959}"/>
              </a:ext>
            </a:extLst>
          </p:cNvPr>
          <p:cNvCxnSpPr>
            <a:cxnSpLocks/>
          </p:cNvCxnSpPr>
          <p:nvPr/>
        </p:nvCxnSpPr>
        <p:spPr>
          <a:xfrm>
            <a:off x="5194666" y="3858355"/>
            <a:ext cx="2444515" cy="5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1A04B1-FFF6-FE42-AEA1-1747ED1EF2CB}"/>
              </a:ext>
            </a:extLst>
          </p:cNvPr>
          <p:cNvSpPr txBox="1"/>
          <p:nvPr/>
        </p:nvSpPr>
        <p:spPr>
          <a:xfrm>
            <a:off x="8638667" y="1954426"/>
            <a:ext cx="3172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alibri" panose="020F0502020204030204" pitchFamily="34" charset="0"/>
                <a:cs typeface="Calibri" panose="020F0502020204030204" pitchFamily="34" charset="0"/>
              </a:rPr>
              <a:t>Airport, public institutions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005118A-A13D-6D45-8F42-D791ACAB5581}"/>
              </a:ext>
            </a:extLst>
          </p:cNvPr>
          <p:cNvCxnSpPr>
            <a:cxnSpLocks/>
          </p:cNvCxnSpPr>
          <p:nvPr/>
        </p:nvCxnSpPr>
        <p:spPr>
          <a:xfrm>
            <a:off x="5750543" y="1601154"/>
            <a:ext cx="2426806" cy="215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EDAA5BD-4A08-7341-B06D-0151FFDD79EA}"/>
              </a:ext>
            </a:extLst>
          </p:cNvPr>
          <p:cNvSpPr txBox="1"/>
          <p:nvPr/>
        </p:nvSpPr>
        <p:spPr>
          <a:xfrm>
            <a:off x="6933721" y="4574282"/>
            <a:ext cx="38048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alibri" panose="020F0502020204030204" pitchFamily="34" charset="0"/>
                <a:cs typeface="Calibri" panose="020F0502020204030204" pitchFamily="34" charset="0"/>
              </a:rPr>
              <a:t>Crowded squares, public events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C5571C2-3662-7845-9388-18E101C43995}"/>
              </a:ext>
            </a:extLst>
          </p:cNvPr>
          <p:cNvSpPr txBox="1"/>
          <p:nvPr/>
        </p:nvSpPr>
        <p:spPr>
          <a:xfrm>
            <a:off x="6169882" y="3938238"/>
            <a:ext cx="2251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Portable </a:t>
            </a:r>
            <a:r>
              <a:rPr lang="it-IT" sz="22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3072AD-8C85-1B49-901D-CBD440EDE3CA}"/>
              </a:ext>
            </a:extLst>
          </p:cNvPr>
          <p:cNvSpPr txBox="1"/>
          <p:nvPr/>
        </p:nvSpPr>
        <p:spPr>
          <a:xfrm>
            <a:off x="1850595" y="4866754"/>
            <a:ext cx="2351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 </a:t>
            </a:r>
            <a:r>
              <a:rPr lang="it-IT" sz="22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06E75AD-2AE6-6046-9576-904EB0EB2440}"/>
              </a:ext>
            </a:extLst>
          </p:cNvPr>
          <p:cNvSpPr txBox="1"/>
          <p:nvPr/>
        </p:nvSpPr>
        <p:spPr>
          <a:xfrm>
            <a:off x="1200135" y="5273446"/>
            <a:ext cx="4754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" panose="020F0502020204030204" pitchFamily="34" charset="0"/>
                <a:cs typeface="Calibri" panose="020F0502020204030204" pitchFamily="34" charset="0"/>
              </a:rPr>
              <a:t>Buildings, power plants, prisons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B245E853-A3D6-B74E-8D79-095D436D3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28" y="4898677"/>
            <a:ext cx="3588637" cy="17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20" grpId="0"/>
      <p:bldP spid="15" grpId="0"/>
      <p:bldP spid="23" grpId="0"/>
      <p:bldP spid="24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64CC5C2-854A-3C4A-9059-E2AC591C15ED}"/>
              </a:ext>
            </a:extLst>
          </p:cNvPr>
          <p:cNvSpPr txBox="1">
            <a:spLocks/>
          </p:cNvSpPr>
          <p:nvPr/>
        </p:nvSpPr>
        <p:spPr>
          <a:xfrm>
            <a:off x="786198" y="263993"/>
            <a:ext cx="7766936" cy="93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ottotitolo 2">
                <a:extLst>
                  <a:ext uri="{FF2B5EF4-FFF2-40B4-BE49-F238E27FC236}">
                    <a16:creationId xmlns:a16="http://schemas.microsoft.com/office/drawing/2014/main" id="{386B8322-2BA7-C445-A02A-7B5ABD8517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09" y="1555808"/>
                <a:ext cx="8499904" cy="42163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Radiowave </a:t>
                </a:r>
                <a:r>
                  <a:rPr lang="en-GB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environment</a:t>
                </a:r>
              </a:p>
              <a:p>
                <a:pPr marL="0" indent="0">
                  <a:buNone/>
                </a:pPr>
                <a:r>
                  <a:rPr lang="it-IT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for detection considering</a:t>
                </a:r>
              </a:p>
              <a:p>
                <a:pPr marL="0" indent="0">
                  <a:buNone/>
                </a:pPr>
                <a:r>
                  <a:rPr lang="it-IT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it-IT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it-IT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it-IT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it-IT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lang="it-IT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order of cm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environment -&gt; Multipath, blind zone (over certain height -&gt; buildings, monuments) </a:t>
                </a:r>
              </a:p>
            </p:txBody>
          </p:sp>
        </mc:Choice>
        <mc:Fallback xmlns="">
          <p:sp>
            <p:nvSpPr>
              <p:cNvPr id="10" name="Sottotitolo 2">
                <a:extLst>
                  <a:ext uri="{FF2B5EF4-FFF2-40B4-BE49-F238E27FC236}">
                    <a16:creationId xmlns:a16="http://schemas.microsoft.com/office/drawing/2014/main" id="{386B8322-2BA7-C445-A02A-7B5ABD85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9" y="1555808"/>
                <a:ext cx="8499904" cy="4216341"/>
              </a:xfrm>
              <a:prstGeom prst="rect">
                <a:avLst/>
              </a:prstGeom>
              <a:blipFill>
                <a:blip r:embed="rId2"/>
                <a:stretch>
                  <a:fillRect l="-896" t="-3003" r="-2090"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0725DCD3-D82D-D647-AD22-1651336B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9" y="0"/>
            <a:ext cx="6625281" cy="41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300EA1C-0252-FE4E-9620-52AB651D45B0}"/>
              </a:ext>
            </a:extLst>
          </p:cNvPr>
          <p:cNvSpPr txBox="1">
            <a:spLocks/>
          </p:cNvSpPr>
          <p:nvPr/>
        </p:nvSpPr>
        <p:spPr>
          <a:xfrm>
            <a:off x="489636" y="347760"/>
            <a:ext cx="9556408" cy="93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Detection solution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4997B77E-8BCD-6946-AA18-060B8A251D23}"/>
              </a:ext>
            </a:extLst>
          </p:cNvPr>
          <p:cNvSpPr txBox="1">
            <a:spLocks/>
          </p:cNvSpPr>
          <p:nvPr/>
        </p:nvSpPr>
        <p:spPr>
          <a:xfrm>
            <a:off x="384411" y="1601434"/>
            <a:ext cx="8499904" cy="315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Thermal  						    Optic/IR 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 Frequency				RF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Radar									FMCW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							    Acoustic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902A1A1A-787B-C141-8E67-C418DB2E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6505" y="1477853"/>
            <a:ext cx="914400" cy="914400"/>
          </a:xfrm>
          <a:prstGeom prst="rect">
            <a:avLst/>
          </a:prstGeom>
        </p:spPr>
      </p:pic>
      <p:pic>
        <p:nvPicPr>
          <p:cNvPr id="7" name="Elemento grafico 6" descr="Freccia a destra con riempimento a tinta unita">
            <a:extLst>
              <a:ext uri="{FF2B5EF4-FFF2-40B4-BE49-F238E27FC236}">
                <a16:creationId xmlns:a16="http://schemas.microsoft.com/office/drawing/2014/main" id="{8B2E0BE1-0DC9-C44C-B98B-1EFB33E4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163" y="2212152"/>
            <a:ext cx="914400" cy="914400"/>
          </a:xfrm>
          <a:prstGeom prst="rect">
            <a:avLst/>
          </a:prstGeom>
        </p:spPr>
      </p:pic>
      <p:pic>
        <p:nvPicPr>
          <p:cNvPr id="8" name="Elemento grafico 7" descr="Freccia a destra con riempimento a tinta unita">
            <a:extLst>
              <a:ext uri="{FF2B5EF4-FFF2-40B4-BE49-F238E27FC236}">
                <a16:creationId xmlns:a16="http://schemas.microsoft.com/office/drawing/2014/main" id="{E2A305C4-51F7-CB48-86D7-E8CA4B06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971" y="2894296"/>
            <a:ext cx="914400" cy="914400"/>
          </a:xfrm>
          <a:prstGeom prst="rect">
            <a:avLst/>
          </a:prstGeom>
        </p:spPr>
      </p:pic>
      <p:pic>
        <p:nvPicPr>
          <p:cNvPr id="9" name="Elemento grafico 8" descr="Freccia a destra con riempimento a tinta unita">
            <a:extLst>
              <a:ext uri="{FF2B5EF4-FFF2-40B4-BE49-F238E27FC236}">
                <a16:creationId xmlns:a16="http://schemas.microsoft.com/office/drawing/2014/main" id="{80460195-74B4-6D41-A266-EF20BB7B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6505" y="3523579"/>
            <a:ext cx="914400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72FC36-9386-E34A-A6CC-FF9396C88A67}"/>
              </a:ext>
            </a:extLst>
          </p:cNvPr>
          <p:cNvSpPr txBox="1"/>
          <p:nvPr/>
        </p:nvSpPr>
        <p:spPr>
          <a:xfrm>
            <a:off x="8857397" y="1401305"/>
            <a:ext cx="333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Range of hunderd of m</a:t>
            </a:r>
          </a:p>
          <a:p>
            <a:r>
              <a:rPr lang="it-IT" sz="2400" dirty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D4FC51E-18BA-F54C-B6A0-F06875BB0D7B}"/>
              </a:ext>
            </a:extLst>
          </p:cNvPr>
          <p:cNvSpPr txBox="1"/>
          <p:nvPr/>
        </p:nvSpPr>
        <p:spPr>
          <a:xfrm>
            <a:off x="8548028" y="2417959"/>
            <a:ext cx="333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Autonomous flight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800FF4-3335-8B4D-9BC3-5E21DF08BACE}"/>
              </a:ext>
            </a:extLst>
          </p:cNvPr>
          <p:cNvSpPr txBox="1"/>
          <p:nvPr/>
        </p:nvSpPr>
        <p:spPr>
          <a:xfrm>
            <a:off x="8870856" y="3763956"/>
            <a:ext cx="333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Noise env. </a:t>
            </a:r>
          </a:p>
          <a:p>
            <a:r>
              <a:rPr lang="it-IT" sz="2400" dirty="0">
                <a:solidFill>
                  <a:srgbClr val="FF0000"/>
                </a:solidFill>
              </a:rPr>
              <a:t>Very short range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0BA92D-4224-AF47-8C40-BBF25ED69699}"/>
              </a:ext>
            </a:extLst>
          </p:cNvPr>
          <p:cNvSpPr txBox="1"/>
          <p:nvPr/>
        </p:nvSpPr>
        <p:spPr>
          <a:xfrm>
            <a:off x="8457023" y="3034316"/>
            <a:ext cx="351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2">
                    <a:lumMod val="50000"/>
                  </a:schemeClr>
                </a:solidFill>
              </a:rPr>
              <a:t>More complete solution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A39AB7-64B3-B740-9F4D-EC98B5449811}"/>
              </a:ext>
            </a:extLst>
          </p:cNvPr>
          <p:cNvSpPr txBox="1"/>
          <p:nvPr/>
        </p:nvSpPr>
        <p:spPr>
          <a:xfrm>
            <a:off x="0" y="5268640"/>
            <a:ext cx="128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But also radar has its limitations: </a:t>
            </a:r>
            <a:r>
              <a:rPr lang="it-IT" sz="2400" dirty="0">
                <a:solidFill>
                  <a:srgbClr val="FF0000"/>
                </a:solidFill>
              </a:rPr>
              <a:t>Identification</a:t>
            </a:r>
            <a:r>
              <a:rPr lang="it-IT" sz="2400" dirty="0"/>
              <a:t> (Birds vs Drone), </a:t>
            </a:r>
            <a:r>
              <a:rPr lang="it-IT" sz="2400" dirty="0">
                <a:solidFill>
                  <a:srgbClr val="FF0000"/>
                </a:solidFill>
              </a:rPr>
              <a:t>Tx license,Interference</a:t>
            </a:r>
          </a:p>
        </p:txBody>
      </p:sp>
      <p:pic>
        <p:nvPicPr>
          <p:cNvPr id="20" name="Elemento grafico 19" descr="Freccia a destra con riempimento a tinta unita">
            <a:extLst>
              <a:ext uri="{FF2B5EF4-FFF2-40B4-BE49-F238E27FC236}">
                <a16:creationId xmlns:a16="http://schemas.microsoft.com/office/drawing/2014/main" id="{5C5D0373-66C4-D845-B7FA-F6374CD2F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865167" y="5454197"/>
            <a:ext cx="461665" cy="9144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5773AD9-A561-9640-BBC8-A34626774899}"/>
              </a:ext>
            </a:extLst>
          </p:cNvPr>
          <p:cNvSpPr txBox="1"/>
          <p:nvPr/>
        </p:nvSpPr>
        <p:spPr>
          <a:xfrm>
            <a:off x="2838734" y="6151359"/>
            <a:ext cx="503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2">
                    <a:lumMod val="50000"/>
                  </a:schemeClr>
                </a:solidFill>
              </a:rPr>
              <a:t>Rotating parts (Micro doppler)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BA8A2DE-C0EE-5A4A-B747-C2B1D85EF1F4}"/>
              </a:ext>
            </a:extLst>
          </p:cNvPr>
          <p:cNvSpPr txBox="1"/>
          <p:nvPr/>
        </p:nvSpPr>
        <p:spPr>
          <a:xfrm>
            <a:off x="8383853" y="6142230"/>
            <a:ext cx="351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2">
                    <a:lumMod val="50000"/>
                  </a:schemeClr>
                </a:solidFill>
              </a:rPr>
              <a:t>Spectrum analysis</a:t>
            </a:r>
          </a:p>
        </p:txBody>
      </p:sp>
      <p:pic>
        <p:nvPicPr>
          <p:cNvPr id="23" name="Elemento grafico 22" descr="Freccia a destra con riempimento a tinta unita">
            <a:extLst>
              <a:ext uri="{FF2B5EF4-FFF2-40B4-BE49-F238E27FC236}">
                <a16:creationId xmlns:a16="http://schemas.microsoft.com/office/drawing/2014/main" id="{39E1ACAC-54D4-AD44-8636-CAE1531CE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527297" y="5463327"/>
            <a:ext cx="461665" cy="9144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BB08007-7168-D445-B0BE-E81C5C40E910}"/>
              </a:ext>
            </a:extLst>
          </p:cNvPr>
          <p:cNvSpPr txBox="1"/>
          <p:nvPr/>
        </p:nvSpPr>
        <p:spPr>
          <a:xfrm>
            <a:off x="218364" y="19652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00CB08E-B0B3-B14E-8FF1-18440B6C6A4E}"/>
              </a:ext>
            </a:extLst>
          </p:cNvPr>
          <p:cNvSpPr txBox="1"/>
          <p:nvPr/>
        </p:nvSpPr>
        <p:spPr>
          <a:xfrm>
            <a:off x="384411" y="4658015"/>
            <a:ext cx="664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50"/>
                </a:solidFill>
              </a:rPr>
              <a:t> </a:t>
            </a:r>
            <a:r>
              <a:rPr lang="it-IT" sz="2400" dirty="0">
                <a:solidFill>
                  <a:srgbClr val="00B050"/>
                </a:solidFill>
                <a:sym typeface="Wingdings" pitchFamily="2" charset="2"/>
              </a:rPr>
              <a:t> </a:t>
            </a:r>
            <a:r>
              <a:rPr lang="it-IT" sz="2400" dirty="0">
                <a:solidFill>
                  <a:srgbClr val="00B050"/>
                </a:solidFill>
              </a:rPr>
              <a:t>Hybrid is the most complete system!</a:t>
            </a:r>
          </a:p>
        </p:txBody>
      </p:sp>
    </p:spTree>
    <p:extLst>
      <p:ext uri="{BB962C8B-B14F-4D97-AF65-F5344CB8AC3E}">
        <p14:creationId xmlns:p14="http://schemas.microsoft.com/office/powerpoint/2010/main" val="129915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4" grpId="0"/>
      <p:bldP spid="16" grpId="0"/>
      <p:bldP spid="18" grpId="0"/>
      <p:bldP spid="21" grpId="0"/>
      <p:bldP spid="22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8283527-5643-C54B-B8C2-6EFA1CD9C65D}"/>
              </a:ext>
            </a:extLst>
          </p:cNvPr>
          <p:cNvSpPr txBox="1">
            <a:spLocks/>
          </p:cNvSpPr>
          <p:nvPr/>
        </p:nvSpPr>
        <p:spPr>
          <a:xfrm>
            <a:off x="427038" y="142088"/>
            <a:ext cx="7766936" cy="93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Complete system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D907A02E-4FA8-CC45-8821-922CFFCFA4E6}"/>
              </a:ext>
            </a:extLst>
          </p:cNvPr>
          <p:cNvSpPr txBox="1">
            <a:spLocks/>
          </p:cNvSpPr>
          <p:nvPr/>
        </p:nvSpPr>
        <p:spPr>
          <a:xfrm>
            <a:off x="340942" y="1953045"/>
            <a:ext cx="8679078" cy="1847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-IT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+ Pre-Identification</a:t>
            </a: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ID + Valutazione del livello della minaccia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Neutralization</a:t>
            </a:r>
            <a:endParaRPr lang="it-IT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1C68B0-1178-FB4D-B58C-15AF63A41FAE}"/>
              </a:ext>
            </a:extLst>
          </p:cNvPr>
          <p:cNvSpPr txBox="1"/>
          <p:nvPr/>
        </p:nvSpPr>
        <p:spPr>
          <a:xfrm>
            <a:off x="427038" y="4874179"/>
            <a:ext cx="4623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Rapid evolution of drones </a:t>
            </a:r>
          </a:p>
          <a:p>
            <a:r>
              <a:rPr lang="it-IT" sz="2800" dirty="0"/>
              <a:t>-&gt; Modular system </a:t>
            </a:r>
          </a:p>
          <a:p>
            <a:r>
              <a:rPr lang="it-IT" sz="2800" dirty="0"/>
              <a:t>–&gt; Upgradeable	</a:t>
            </a:r>
          </a:p>
        </p:txBody>
      </p:sp>
      <p:pic>
        <p:nvPicPr>
          <p:cNvPr id="8" name="Immagine 7" descr="Immagine che contiene cielo, esterni, segnale, giorno&#10;&#10;Descrizione generata automaticamente">
            <a:extLst>
              <a:ext uri="{FF2B5EF4-FFF2-40B4-BE49-F238E27FC236}">
                <a16:creationId xmlns:a16="http://schemas.microsoft.com/office/drawing/2014/main" id="{FF3D87E8-E5FB-CE4F-A684-CF15F9CF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967" y="1670"/>
            <a:ext cx="4633033" cy="309017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ABD35203-36D3-1A47-99F8-B27FB02D2567}"/>
              </a:ext>
            </a:extLst>
          </p:cNvPr>
          <p:cNvSpPr/>
          <p:nvPr/>
        </p:nvSpPr>
        <p:spPr>
          <a:xfrm>
            <a:off x="8018816" y="700172"/>
            <a:ext cx="2002409" cy="1342749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B3BAB6D-4845-5242-9C8B-D36045D64AEC}"/>
              </a:ext>
            </a:extLst>
          </p:cNvPr>
          <p:cNvSpPr txBox="1"/>
          <p:nvPr/>
        </p:nvSpPr>
        <p:spPr>
          <a:xfrm>
            <a:off x="7127560" y="3293286"/>
            <a:ext cx="2548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Radar + EO camera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EA10998-2988-244B-8E1C-5CAB08893811}"/>
              </a:ext>
            </a:extLst>
          </p:cNvPr>
          <p:cNvSpPr/>
          <p:nvPr/>
        </p:nvSpPr>
        <p:spPr>
          <a:xfrm>
            <a:off x="9739984" y="335558"/>
            <a:ext cx="2270046" cy="2052799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616A6-99AE-4B49-9B30-926B825470A4}"/>
              </a:ext>
            </a:extLst>
          </p:cNvPr>
          <p:cNvSpPr txBox="1"/>
          <p:nvPr/>
        </p:nvSpPr>
        <p:spPr>
          <a:xfrm>
            <a:off x="10981677" y="43583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D265DEF-0B92-224F-8B3C-1549FCA6FBA0}"/>
              </a:ext>
            </a:extLst>
          </p:cNvPr>
          <p:cNvSpPr txBox="1"/>
          <p:nvPr/>
        </p:nvSpPr>
        <p:spPr>
          <a:xfrm>
            <a:off x="8251063" y="102444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64A940-244D-1B46-B4B8-B9B22F2133E3}"/>
              </a:ext>
            </a:extLst>
          </p:cNvPr>
          <p:cNvSpPr txBox="1"/>
          <p:nvPr/>
        </p:nvSpPr>
        <p:spPr>
          <a:xfrm>
            <a:off x="9723063" y="3234463"/>
            <a:ext cx="251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Jamming antennas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C2A03DB-CE49-5644-8F6D-A59293F54ED9}"/>
              </a:ext>
            </a:extLst>
          </p:cNvPr>
          <p:cNvSpPr txBox="1"/>
          <p:nvPr/>
        </p:nvSpPr>
        <p:spPr>
          <a:xfrm>
            <a:off x="7613447" y="34999"/>
            <a:ext cx="3066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Leonardo Falcon Shield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465D31D-3DD4-8849-B25E-3188DE12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48" y="3897573"/>
            <a:ext cx="7320352" cy="296887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53230DC-209D-B747-AA14-24930726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66" y="3733972"/>
            <a:ext cx="4623681" cy="91681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DE0913A-BDAD-B540-B4B6-07AA1E9904B4}"/>
              </a:ext>
            </a:extLst>
          </p:cNvPr>
          <p:cNvSpPr txBox="1"/>
          <p:nvPr/>
        </p:nvSpPr>
        <p:spPr>
          <a:xfrm>
            <a:off x="10651767" y="45817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7707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10" grpId="0" animBg="1"/>
      <p:bldP spid="11" grpId="0"/>
      <p:bldP spid="12" grpId="0" animBg="1"/>
      <p:bldP spid="13" grpId="0"/>
      <p:bldP spid="14" grpId="0"/>
      <p:bldP spid="15" grpId="0"/>
      <p:bldP spid="17" grpId="0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047C4-5C04-074B-AD99-1B7C1E26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32" y="1778452"/>
            <a:ext cx="8596668" cy="3880773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Possible solution for this purpose --&gt; FMCW Radar</a:t>
            </a:r>
          </a:p>
          <a:p>
            <a:pPr marL="0" indent="0">
              <a:buNone/>
            </a:pP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dirty="0"/>
          </a:p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We can measure both velocity and distance</a:t>
            </a:r>
          </a:p>
          <a:p>
            <a:r>
              <a:rPr lang="it-IT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 peak power trasmitted and LPI</a:t>
            </a:r>
          </a:p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Better distance resolution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E0025D8-6D42-E54E-A0B3-C8BE1A506F2B}"/>
              </a:ext>
            </a:extLst>
          </p:cNvPr>
          <p:cNvSpPr txBox="1">
            <a:spLocks/>
          </p:cNvSpPr>
          <p:nvPr/>
        </p:nvSpPr>
        <p:spPr>
          <a:xfrm>
            <a:off x="371332" y="307081"/>
            <a:ext cx="7766936" cy="93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Focus on radar solution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57CA20-7922-EF4F-B8BD-3B406E78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69" y="10054"/>
            <a:ext cx="4053732" cy="321320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C3C3EAC-D9B8-6544-9F50-A6B86D67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5" y="5659225"/>
            <a:ext cx="4559300" cy="11811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7D75CA-836F-774D-B1D5-31B6381C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067" y="3321182"/>
            <a:ext cx="5082341" cy="33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F379C6-D3CC-5442-A861-12E55D34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98822"/>
            <a:ext cx="8596668" cy="4959178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Robin Radar solution -&gt; IRIS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FMCW Solid State 3D radar</a:t>
            </a:r>
          </a:p>
          <a:p>
            <a:pPr marL="0" indent="0">
              <a:buNone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X-Band (8900-9650 MHz)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Detection range 4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Classification range 1.4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Azimuth accuracy	0.6°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Range accuracy		0.6 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Classification method Micro doppler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Power 2x12 W (continuos)</a:t>
            </a:r>
          </a:p>
          <a:p>
            <a:pPr marL="0" indent="0">
              <a:buNone/>
            </a:pPr>
            <a:endParaRPr lang="it-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459169B-9E4E-5A4D-97F8-4A87732C05D3}"/>
              </a:ext>
            </a:extLst>
          </p:cNvPr>
          <p:cNvSpPr txBox="1">
            <a:spLocks/>
          </p:cNvSpPr>
          <p:nvPr/>
        </p:nvSpPr>
        <p:spPr>
          <a:xfrm>
            <a:off x="786198" y="462326"/>
            <a:ext cx="7766936" cy="93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0E2CC86-1AC4-CC45-B538-CF24E0A267DA}"/>
              </a:ext>
            </a:extLst>
          </p:cNvPr>
          <p:cNvSpPr txBox="1">
            <a:spLocks/>
          </p:cNvSpPr>
          <p:nvPr/>
        </p:nvSpPr>
        <p:spPr>
          <a:xfrm>
            <a:off x="323091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40568A-B83C-BA45-991D-C7AFFE1B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903" y="3426257"/>
            <a:ext cx="2919658" cy="296404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A6D8220-C536-3B44-A31F-2A937B9C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073" y="690826"/>
            <a:ext cx="2245593" cy="2738174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CEC5202-0BFA-7B4D-A95C-B0B83200D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998721">
            <a:off x="8276063" y="2694339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F2386F-297E-DC4F-A71A-1B6F272612D1}"/>
              </a:ext>
            </a:extLst>
          </p:cNvPr>
          <p:cNvSpPr txBox="1"/>
          <p:nvPr/>
        </p:nvSpPr>
        <p:spPr>
          <a:xfrm>
            <a:off x="9090642" y="4820642"/>
            <a:ext cx="3101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deploy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78486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262E921-62CE-1345-AF1D-37BF29629FF8}"/>
              </a:ext>
            </a:extLst>
          </p:cNvPr>
          <p:cNvSpPr txBox="1">
            <a:spLocks/>
          </p:cNvSpPr>
          <p:nvPr/>
        </p:nvSpPr>
        <p:spPr>
          <a:xfrm>
            <a:off x="323091" y="343839"/>
            <a:ext cx="9305153" cy="1436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State of art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5BBBEB4-58A6-3A4F-9E4E-682AA839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03" y="1780335"/>
            <a:ext cx="8596668" cy="4907068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Robin Radar solution -&gt; ELVIRA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FMCW Solid State 2D radar</a:t>
            </a:r>
          </a:p>
          <a:p>
            <a:pPr marL="0" indent="0">
              <a:buNone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X-Band (8700-9650 MHz)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Detection range 2.7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Classification range 1.1 km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Azimuth accuracy	1°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Range accuracy		0.6 m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Classification method Micro doppler</a:t>
            </a:r>
          </a:p>
          <a:p>
            <a:pPr marL="0" indent="0">
              <a:buNone/>
            </a:pPr>
            <a:r>
              <a:rPr lang="it-IT" sz="2800" dirty="0">
                <a:latin typeface="Calibri" panose="020F0502020204030204" pitchFamily="34" charset="0"/>
                <a:cs typeface="Calibri" panose="020F0502020204030204" pitchFamily="34" charset="0"/>
              </a:rPr>
              <a:t>	Power 4 W (Continuous)</a:t>
            </a:r>
          </a:p>
        </p:txBody>
      </p:sp>
      <p:pic>
        <p:nvPicPr>
          <p:cNvPr id="7" name="Immagine 6" descr="Immagine che contiene erba, esterni, cielo&#10;&#10;Descrizione generata automaticamente">
            <a:extLst>
              <a:ext uri="{FF2B5EF4-FFF2-40B4-BE49-F238E27FC236}">
                <a16:creationId xmlns:a16="http://schemas.microsoft.com/office/drawing/2014/main" id="{6A1CE70A-E67A-6C40-AE79-77C209E4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64" y="1780335"/>
            <a:ext cx="4792160" cy="33419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8AE745-9F81-3440-97A6-1101CA7E7E47}"/>
              </a:ext>
            </a:extLst>
          </p:cNvPr>
          <p:cNvSpPr txBox="1"/>
          <p:nvPr/>
        </p:nvSpPr>
        <p:spPr>
          <a:xfrm>
            <a:off x="8429139" y="5288340"/>
            <a:ext cx="3101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cost</a:t>
            </a:r>
          </a:p>
        </p:txBody>
      </p:sp>
    </p:spTree>
    <p:extLst>
      <p:ext uri="{BB962C8B-B14F-4D97-AF65-F5344CB8AC3E}">
        <p14:creationId xmlns:p14="http://schemas.microsoft.com/office/powerpoint/2010/main" val="2252160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16674</TotalTime>
  <Words>1408</Words>
  <Application>Microsoft Macintosh PowerPoint</Application>
  <PresentationFormat>Widescreen</PresentationFormat>
  <Paragraphs>439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 3</vt:lpstr>
      <vt:lpstr>Tema di Office</vt:lpstr>
      <vt:lpstr>Drone detection</vt:lpstr>
      <vt:lpstr>Features of the drones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detection</dc:title>
  <dc:creator>ivan riolo</dc:creator>
  <cp:lastModifiedBy>ivan riolo</cp:lastModifiedBy>
  <cp:revision>39</cp:revision>
  <dcterms:created xsi:type="dcterms:W3CDTF">2021-10-26T14:34:24Z</dcterms:created>
  <dcterms:modified xsi:type="dcterms:W3CDTF">2022-04-10T21:38:11Z</dcterms:modified>
</cp:coreProperties>
</file>